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42b0f43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342b0f438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42b0f438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42b0f4380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42b0f438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342b0f4380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342b0f438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342b0f4380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342b0f4380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342b0f4380_0_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42b0f4380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342b0f4380_0_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342b0f4380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342b0f4380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witness.usc.edu/watch?theme=193&amp;clip=1126" TargetMode="External"/><Relationship Id="rId4" Type="http://schemas.openxmlformats.org/officeDocument/2006/relationships/hyperlink" Target="https://iwitness.usc.edu/watch?theme=193&amp;clip=1127&amp;entry=0_u12knwku" TargetMode="External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sfi.usc.edu/collections/nanjing-massacre" TargetMode="External"/><Relationship Id="rId4" Type="http://schemas.openxmlformats.org/officeDocument/2006/relationships/hyperlink" Target="https://mct.barnard.edu/memories-of-the-nanjing-massacre/overview" TargetMode="External"/><Relationship Id="rId5" Type="http://schemas.openxmlformats.org/officeDocument/2006/relationships/hyperlink" Target="https://www.history.com/topics/asian-history/nanjing-massacre" TargetMode="External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1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6" name="Google Shape;56;p1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8" name="Google Shape;58;p1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" name="Google Shape;59;p1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0" name="Google Shape;60;p1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2" name="Google Shape;62;p13"/>
          <p:cNvSpPr txBox="1"/>
          <p:nvPr/>
        </p:nvSpPr>
        <p:spPr>
          <a:xfrm>
            <a:off x="1276953" y="1980588"/>
            <a:ext cx="6590100" cy="11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NANJING MASSACRE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 Topic 1</a:t>
            </a:r>
            <a:endParaRPr i="1" sz="1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895670" y="1295590"/>
            <a:ext cx="73527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imperialism foundation for conquest in China, starting with Manchuria in 1931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July 7, 1937: Start of Second Sino-Japanese War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Marked by Marco Polo Bridge Incident when Japanese attacked major entry point to Beijing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December 1937: Japanese invaded Nanjing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Marched from Shanghai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China’s army withdrew from Nanjing, leaving its citizens unprotected from the Japanese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Western businessmen and missionaries created a Safety Zone for women, children, and other non combatants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0" name="Google Shape;70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1" name="Google Shape;71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2" name="Google Shape;72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3" name="Google Shape;73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" name="Google Shape;74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5" name="Google Shape;75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" name="Google Shape;76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7" name="Google Shape;77;p14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</a:t>
            </a:r>
            <a:endParaRPr sz="700"/>
          </a:p>
        </p:txBody>
      </p:sp>
      <p:grpSp>
        <p:nvGrpSpPr>
          <p:cNvPr id="78" name="Google Shape;78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9" name="Google Shape;79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0" name="Google Shape;80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" name="Google Shape;82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3" name="Google Shape;83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895670" y="1219390"/>
            <a:ext cx="7352700" cy="3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December 13, 1937: Japanese take Nanjing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Around 300,000 Chinese civilians and unarmed soldiers murdered by the Japanese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tracked down and killed Chinese soldiers, murdered families that were living outside the Safety Zone, and raped tens of thousands of women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Refugees attempted to escape the Japanese by crossing the Yangtze River, but could not get across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opened fire on those on the shore and those who tried to swim across, killing around 50,000 Chinese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January 1938: Safety Zone disbanded, and upon civilians’ return home, the atrocities resumed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0" name="Google Shape;90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1" name="Google Shape;91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2" name="Google Shape;92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3" name="Google Shape;93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" name="Google Shape;94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5" name="Google Shape;95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" name="Google Shape;96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7" name="Google Shape;97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MASSACRE</a:t>
            </a:r>
            <a:endParaRPr sz="700"/>
          </a:p>
        </p:txBody>
      </p:sp>
      <p:grpSp>
        <p:nvGrpSpPr>
          <p:cNvPr id="98" name="Google Shape;98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9" name="Google Shape;99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3" name="Google Shape;103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542700" y="1219400"/>
            <a:ext cx="42549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were known for pillaging and looting cities, but also for violence towards the Chinese including killing contests, mass executions, and brutal forms of killing.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0" name="Google Shape;110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1" name="Google Shape;111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2" name="Google Shape;112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3" name="Google Shape;113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4" name="Google Shape;114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15" name="Google Shape;115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6" name="Google Shape;116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7" name="Google Shape;117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MASSACRE</a:t>
            </a:r>
            <a:endParaRPr sz="700"/>
          </a:p>
        </p:txBody>
      </p:sp>
      <p:grpSp>
        <p:nvGrpSpPr>
          <p:cNvPr id="118" name="Google Shape;118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19" name="Google Shape;119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3" name="Google Shape;123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24" name="Google Shape;12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3278" y="1084657"/>
            <a:ext cx="3901801" cy="338796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 txBox="1"/>
          <p:nvPr/>
        </p:nvSpPr>
        <p:spPr>
          <a:xfrm>
            <a:off x="609150" y="3784150"/>
            <a:ext cx="3963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Unknown photographer, “Chinese to be buried alive by Japanese soldiers,” circa 1937-1938.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/>
        </p:nvSpPr>
        <p:spPr>
          <a:xfrm>
            <a:off x="362273" y="1448000"/>
            <a:ext cx="39018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destroyed at least ⅓ of the city of Nanjing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Bodies littered the streets of Nanjing for months after the massacre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puppet government was established in Nanjing that remained through the end of the war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3" name="Google Shape;133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7" name="Google Shape;137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AFTERMATH</a:t>
            </a:r>
            <a:endParaRPr sz="700"/>
          </a:p>
        </p:txBody>
      </p:sp>
      <p:grpSp>
        <p:nvGrpSpPr>
          <p:cNvPr id="140" name="Google Shape;140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1" name="Google Shape;141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2" name="Google Shape;142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4" name="Google Shape;144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5" name="Google Shape;145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46" name="Google Shape;14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2576" y="1147574"/>
            <a:ext cx="3901800" cy="260121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7"/>
          <p:cNvSpPr txBox="1"/>
          <p:nvPr/>
        </p:nvSpPr>
        <p:spPr>
          <a:xfrm>
            <a:off x="4762500" y="3753600"/>
            <a:ext cx="39483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鲍向阳, “A memorial wall at the Memorial Hall of the Victims in Nanjing Massacre with the words "Victims 300,000" in various languages,” June 12, 2011. CC BY-3.0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/>
        </p:nvSpPr>
        <p:spPr>
          <a:xfrm>
            <a:off x="895675" y="1448000"/>
            <a:ext cx="74442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Watch the following survivor testimonies, and answer the questions on your worksheet.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Guixiang Liu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Shuqin Xia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3" name="Google Shape;153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4" name="Google Shape;154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5" name="Google Shape;155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6" name="Google Shape;156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7" name="Google Shape;157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8" name="Google Shape;158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9" name="Google Shape;159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0" name="Google Shape;160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1" name="Google Shape;161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TESTIMONY</a:t>
            </a:r>
            <a:endParaRPr sz="700"/>
          </a:p>
        </p:txBody>
      </p:sp>
      <p:grpSp>
        <p:nvGrpSpPr>
          <p:cNvPr id="162" name="Google Shape;162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3" name="Google Shape;163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4" name="Google Shape;164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7" name="Google Shape;167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/>
          <p:nvPr/>
        </p:nvSpPr>
        <p:spPr>
          <a:xfrm>
            <a:off x="895677" y="1448000"/>
            <a:ext cx="6590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Visit the following websites for additional research: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Nanjing Massacre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Memories of the Nanjing Massacre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Nanjing Massacre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4" name="Google Shape;174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5" name="Google Shape;175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6" name="Google Shape;176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7" name="Google Shape;177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8" name="Google Shape;178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9" name="Google Shape;179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0" name="Google Shape;180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1" name="Google Shape;181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2" name="Google Shape;182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3" name="Google Shape;183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6" name="Google Shape;186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7" name="Google Shape;187;p19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ADDITIONAL RESOURCES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